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4BC82-6A8D-4BDB-A532-EFF4110DE73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C6A36-0B85-4203-B2DC-B027EA0C2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C6A36-0B85-4203-B2DC-B027EA0C2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5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EFB7A15-A951-47E9-AD88-6158E4CED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370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C8C55844-7AC7-4F11-A0BD-31930931E8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248,000 / 1,500,000 =16.5%</a:t>
            </a:r>
          </a:p>
          <a:p>
            <a:r>
              <a:rPr lang="en-US" altLang="en-US"/>
              <a:t>237,000/1,500,000 = 15.8%</a:t>
            </a:r>
          </a:p>
          <a:p>
            <a:r>
              <a:rPr lang="en-US" altLang="en-US"/>
              <a:t>32.3-100 = 67.7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8E67712-9457-4B2B-92FB-477B5CCF6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9E9E0C-9011-49B2-8986-62AD7AEC5D9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8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DBC5C70-A1DC-4BBF-8A69-A04D244B9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370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5A6BCAD1-26C6-40E3-845F-695F2E51D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248,000 / 1,500,000 =16.5%</a:t>
            </a:r>
          </a:p>
          <a:p>
            <a:r>
              <a:rPr lang="en-US" altLang="en-US"/>
              <a:t>237,000/1,500,000 = 15.8%</a:t>
            </a:r>
          </a:p>
          <a:p>
            <a:r>
              <a:rPr lang="en-US" altLang="en-US"/>
              <a:t>32.3-100 = 67.7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DB0D4F3-99BC-4EDA-9A68-D8F91518B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DF106-23E4-40B8-8D83-2B4C1FECDB6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DBC5C70-A1DC-4BBF-8A69-A04D244B9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370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5A6BCAD1-26C6-40E3-845F-695F2E51D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248,000 / 1,500,000 =16.5%</a:t>
            </a:r>
          </a:p>
          <a:p>
            <a:r>
              <a:rPr lang="en-US" altLang="en-US"/>
              <a:t>237,000/1,500,000 = 15.8%</a:t>
            </a:r>
          </a:p>
          <a:p>
            <a:r>
              <a:rPr lang="en-US" altLang="en-US"/>
              <a:t>32.3-100 = 67.7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DB0D4F3-99BC-4EDA-9A68-D8F91518B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DF106-23E4-40B8-8D83-2B4C1FECDB6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6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A530032-A9A4-4573-85CD-C2613D55AD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370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46CDF86-5EF7-46E3-A0CE-26EA8CD662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248,000 / 1,500,000 =16.5%</a:t>
            </a:r>
          </a:p>
          <a:p>
            <a:r>
              <a:rPr lang="en-US" altLang="en-US"/>
              <a:t>237,000/1,500,000 = 15.8%</a:t>
            </a:r>
          </a:p>
          <a:p>
            <a:r>
              <a:rPr lang="en-US" altLang="en-US"/>
              <a:t>32.3-100 = 67.7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9704136-3771-46C2-B083-392213E64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FED5E6-2ED0-4225-B8CB-08D579F3076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6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754B-E188-FB1B-33A6-D49AB829C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95149-A71A-4167-96CC-6E4A00A90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D9616-A17E-53CD-1B17-6A2BFB4A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0A16B-4057-A1A0-325C-43965FE3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F89A-840F-279A-D34A-23597B87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3167-40E1-B7EF-3051-6B45BEAA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1F177-EF5F-0AE0-C7A2-19100B6C2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60BFC-BD04-B683-39A7-2E6B9686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F44D3-7915-4301-8062-3E76BB31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CCC9-69D5-A454-4011-CE8525ED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99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63430-0C20-33E2-6CBE-91D14AED6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BB158-1E24-39B4-97E0-0FDA1C6D5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76A05-92F2-21A5-6434-E181CF29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A209A-3222-4D6C-2AF0-1AC41487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37FC2-6A43-2B9B-158D-2A36F70A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4A3B-1839-487E-E7F0-3C4C3995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C486-F704-F187-1C8F-E70936C1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DCFA-DFAF-31B6-F536-41DB1F5C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4ABBF-18A5-85E3-0F0C-72B1C047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58FE-2EF5-91A6-F361-D2FE311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3F69-226E-DFB5-191A-1419A4FD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0257D-8FBD-9BF9-3910-C488093F0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78284-5FBA-59DD-DAFA-5EBBE76E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F923B-441D-55A7-1394-A4183375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5B6D5-566E-EAC3-2F61-7D7F3F4E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5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DD77F-A6E6-2893-704E-90D6E599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120BB-8D48-D7FE-5A35-5CBCB208D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06BE-D38E-636A-F475-811923118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8AB39-2594-0755-C1DE-59EDC3BE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1865B-C997-1348-6FE3-FB3AE71B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5311F-8443-3492-D855-793D955B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FA189-98E6-B6B7-8FFF-839F20EF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22008-5D62-230D-A8A0-C113B2255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C0AA2-49EE-9CC2-7A36-D5D9CA662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D870F-7696-7B16-86DB-47B57F785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8520A-48F2-78D7-22D5-EA9C7EFD1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A15552-D8DA-17A5-9798-8C9E6732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7349D-1598-594E-0B9B-54C90B51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13BA7-9A6E-D97D-E09B-179E2ACF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5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8D7C-95A8-4B69-8944-09FDA321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517C5-BE04-560E-F662-D1C0411A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EB05C-8886-EEF2-2D74-42B44AC7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98019-E977-1122-796C-12A7ABB6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BE7D2-9B04-F86F-C622-0777A879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A8348-1512-3312-7EEA-278CB6F3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82DD3-3CEC-A7CF-E4CB-E61432A9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43BE-D155-759D-773A-E06C4A8A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2627-18E5-788B-DB6F-3CD54300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A8869-44A0-6440-1C2E-388A1D69B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2257F-C476-15AA-F5C2-6BBC3514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BA7C3-89C6-5173-2DB4-3727E0B9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D2010-6A94-EC92-43CB-86ADAA7D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0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4AAA-5F10-815B-47A1-DC227A17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82686-93A6-C2F8-51E7-EC988F94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44278-2BC4-6A79-01B5-2F999CF2F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3ADF5-8F11-BFD6-B3C7-F28C24EC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92205-02D7-7109-510E-7B45D40A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AD92A-3371-024C-025A-90A8BC3F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0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5C7C4-AC98-36E8-3894-FA6FA78B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20741-761F-28A7-A424-391F35DFC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0EB60-CFF0-32CA-798B-7853EBE25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5D7EB-5850-41B5-B665-50145F5D94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B7C83-DECA-66C0-8DD4-F7B103814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C88F1-008D-C483-038E-0F66CA358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F17EA-2D50-43DE-A331-DEB47BBA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9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rgbClr val="66BEE7"/>
            </a:gs>
            <a:gs pos="57000">
              <a:schemeClr val="accent1">
                <a:lumMod val="54000"/>
                <a:lumOff val="4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E344FEC-BA10-4113-BCFC-43B59CE5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Chapter 2-1</a:t>
            </a:r>
          </a:p>
        </p:txBody>
      </p:sp>
      <p:sp>
        <p:nvSpPr>
          <p:cNvPr id="3078" name="Text Placeholder 9">
            <a:extLst>
              <a:ext uri="{FF2B5EF4-FFF2-40B4-BE49-F238E27FC236}">
                <a16:creationId xmlns:a16="http://schemas.microsoft.com/office/drawing/2014/main" id="{E51D57E3-F090-4452-BF0E-2D76A5A8F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sz="4400" b="1"/>
              <a:t>Fundamentals of Marketing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7B8FA2B-57BB-982E-7B3B-A192F8AC4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4183115"/>
      </p:ext>
    </p:extLst>
  </p:cSld>
  <p:clrMapOvr>
    <a:masterClrMapping/>
  </p:clrMapOvr>
  <p:transition advTm="9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rgbClr val="66BEE7"/>
            </a:gs>
            <a:gs pos="57000">
              <a:schemeClr val="accent1">
                <a:lumMod val="54000"/>
                <a:lumOff val="4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89D7B-F661-4442-9156-A931119C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6172200"/>
            <a:ext cx="1676400" cy="5143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2292" name="Title 1">
            <a:extLst>
              <a:ext uri="{FF2B5EF4-FFF2-40B4-BE49-F238E27FC236}">
                <a16:creationId xmlns:a16="http://schemas.microsoft.com/office/drawing/2014/main" id="{D371AAA5-DB42-4D0C-8F6D-0974ACCFEA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19157" y="634891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Athletic Shoe Market</a:t>
            </a:r>
          </a:p>
        </p:txBody>
      </p:sp>
      <p:sp>
        <p:nvSpPr>
          <p:cNvPr id="12293" name="TextBox 5">
            <a:extLst>
              <a:ext uri="{FF2B5EF4-FFF2-40B4-BE49-F238E27FC236}">
                <a16:creationId xmlns:a16="http://schemas.microsoft.com/office/drawing/2014/main" id="{82989F72-06A0-4BF4-B874-037F8D32C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30" y="1595021"/>
            <a:ext cx="532133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In this Graph it shows </a:t>
            </a:r>
          </a:p>
          <a:p>
            <a:pPr marL="285750" indent="-285750">
              <a:buFontTx/>
              <a:buChar char="-"/>
            </a:pPr>
            <a:r>
              <a:rPr lang="en-US" altLang="en-US" sz="2400" dirty="0"/>
              <a:t>Nike 31%</a:t>
            </a:r>
          </a:p>
          <a:p>
            <a:pPr marL="285750" indent="-285750">
              <a:buFontTx/>
              <a:buChar char="-"/>
            </a:pPr>
            <a:r>
              <a:rPr lang="en-US" altLang="en-US" sz="2400" dirty="0"/>
              <a:t>Other 18%</a:t>
            </a:r>
          </a:p>
          <a:p>
            <a:pPr marL="285750" indent="-285750">
              <a:buFontTx/>
              <a:buChar char="-"/>
            </a:pPr>
            <a:r>
              <a:rPr lang="en-US" altLang="en-US" sz="2400" dirty="0"/>
              <a:t>Adidas 16%</a:t>
            </a:r>
          </a:p>
          <a:p>
            <a:endParaRPr lang="en-US" altLang="en-US" sz="2400" dirty="0"/>
          </a:p>
          <a:p>
            <a:r>
              <a:rPr lang="en-US" altLang="en-US" sz="2400" dirty="0"/>
              <a:t>What does Other Mean?</a:t>
            </a:r>
          </a:p>
          <a:p>
            <a:endParaRPr lang="en-US" altLang="en-US" sz="2400" dirty="0"/>
          </a:p>
          <a:p>
            <a:r>
              <a:rPr lang="en-US" altLang="en-US" sz="2400" dirty="0"/>
              <a:t>Other is many different brands and companies that are grouped together as their Market share is so small. They are Niche markets.  They CANNOT BE THE MARKET CHALLENGER!!!</a:t>
            </a:r>
          </a:p>
          <a:p>
            <a:endParaRPr lang="en-US" alt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13F06-64AB-956B-932E-C0A16C228885}"/>
              </a:ext>
            </a:extLst>
          </p:cNvPr>
          <p:cNvGrpSpPr/>
          <p:nvPr/>
        </p:nvGrpSpPr>
        <p:grpSpPr>
          <a:xfrm>
            <a:off x="1771357" y="2029733"/>
            <a:ext cx="4038600" cy="3028950"/>
            <a:chOff x="2362200" y="2100072"/>
            <a:chExt cx="4038600" cy="3028950"/>
          </a:xfrm>
        </p:grpSpPr>
        <p:pic>
          <p:nvPicPr>
            <p:cNvPr id="1030" name="Picture 6" descr="Market Leaders&#10;&#10; ">
              <a:extLst>
                <a:ext uri="{FF2B5EF4-FFF2-40B4-BE49-F238E27FC236}">
                  <a16:creationId xmlns:a16="http://schemas.microsoft.com/office/drawing/2014/main" id="{0974FD20-612C-291B-495D-57A59215C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100072"/>
              <a:ext cx="4038600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284715-BE3A-E484-C876-1010F1D1A683}"/>
                </a:ext>
              </a:extLst>
            </p:cNvPr>
            <p:cNvSpPr/>
            <p:nvPr/>
          </p:nvSpPr>
          <p:spPr>
            <a:xfrm>
              <a:off x="2895600" y="3083813"/>
              <a:ext cx="914400" cy="271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Others 18%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9D0A20-2F2F-37D1-F894-BD05118B39C5}"/>
                </a:ext>
              </a:extLst>
            </p:cNvPr>
            <p:cNvSpPr/>
            <p:nvPr/>
          </p:nvSpPr>
          <p:spPr>
            <a:xfrm>
              <a:off x="5187696" y="3111245"/>
              <a:ext cx="762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Nike 31%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5D0532-AB11-3AEF-7E38-0619DF628CE9}"/>
                </a:ext>
              </a:extLst>
            </p:cNvPr>
            <p:cNvSpPr/>
            <p:nvPr/>
          </p:nvSpPr>
          <p:spPr>
            <a:xfrm>
              <a:off x="5004816" y="4571238"/>
              <a:ext cx="944880" cy="381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Adidas 16%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7E778E-181E-2EB3-F642-727AE14EE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23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56"/>
    </mc:Choice>
    <mc:Fallback>
      <p:transition spd="slow" advTm="4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29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tock market graph on display">
            <a:extLst>
              <a:ext uri="{FF2B5EF4-FFF2-40B4-BE49-F238E27FC236}">
                <a16:creationId xmlns:a16="http://schemas.microsoft.com/office/drawing/2014/main" id="{7BF39B05-4156-3EF4-FF03-7F8F1587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21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4" name="Title 1">
            <a:extLst>
              <a:ext uri="{FF2B5EF4-FFF2-40B4-BE49-F238E27FC236}">
                <a16:creationId xmlns:a16="http://schemas.microsoft.com/office/drawing/2014/main" id="{A24D0A98-1EF7-4D3B-83BF-647080106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3822189" cy="18999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dirty="0"/>
              <a:t>Assignment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97BF80FD-29FB-4116-9CA7-9B6715642C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434201"/>
            <a:ext cx="5605463" cy="37427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dirty="0"/>
              <a:t>Market Share Quiz on Google Classroom.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E41EC1-9332-B22C-3585-5A6983924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78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5"/>
    </mc:Choice>
    <mc:Fallback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4" grpId="0"/>
      <p:bldP spid="133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09FB8723-2106-405C-878D-0F1C641671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5400"/>
              <a:t>Assignment</a:t>
            </a:r>
          </a:p>
        </p:txBody>
      </p:sp>
      <p:sp>
        <p:nvSpPr>
          <p:cNvPr id="410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E56AFD21-A225-41F3-9267-C11BA037AF1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40080" y="2872899"/>
            <a:ext cx="4243589" cy="33206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200"/>
              <a:t>Go to our Webpage and Read Market Share Article</a:t>
            </a:r>
          </a:p>
          <a:p>
            <a:r>
              <a:rPr lang="en-US" altLang="en-US" sz="2200"/>
              <a:t>Read and complete the notes for this section</a:t>
            </a:r>
          </a:p>
        </p:txBody>
      </p:sp>
      <p:pic>
        <p:nvPicPr>
          <p:cNvPr id="4100" name="Picture 7" descr="http://www.insurancejournal.com/wp-content/uploads/2013/03/market-share-580x546.jpg">
            <a:extLst>
              <a:ext uri="{FF2B5EF4-FFF2-40B4-BE49-F238E27FC236}">
                <a16:creationId xmlns:a16="http://schemas.microsoft.com/office/drawing/2014/main" id="{96FEBFD9-56DF-4D21-A3E0-D70E9A0C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3DFDFD-82B2-32C7-926C-0D8CF6BF1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517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7"/>
    </mc:Choice>
    <mc:Fallback>
      <p:transition spd="slow" advTm="13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39" name="Arc 513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Trade war market share concept Royalty ...">
            <a:extLst>
              <a:ext uri="{FF2B5EF4-FFF2-40B4-BE49-F238E27FC236}">
                <a16:creationId xmlns:a16="http://schemas.microsoft.com/office/drawing/2014/main" id="{F633C014-F436-4E41-B638-4F5DD210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465277"/>
            <a:ext cx="4777381" cy="375770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9E919791-DC7A-4D5A-A222-F8EA5F39E17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94961" y="1984443"/>
            <a:ext cx="5792213" cy="41925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Market share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is your share or proportion of sales of a particular product or service in the market.  </a:t>
            </a:r>
          </a:p>
          <a:p>
            <a:r>
              <a:rPr lang="en-US" altLang="en-US" dirty="0"/>
              <a:t>Calculation: </a:t>
            </a:r>
          </a:p>
          <a:p>
            <a:pPr marL="457200" lvl="1" indent="0">
              <a:buNone/>
            </a:pP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Business sales / Total market sales</a:t>
            </a:r>
          </a:p>
          <a:p>
            <a:endParaRPr lang="en-US" alt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7AF364-D1D5-0933-1833-1C42881ADF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38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92"/>
    </mc:Choice>
    <mc:Fallback>
      <p:transition spd="slow" advTm="4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rgbClr val="66BEE7"/>
            </a:gs>
            <a:gs pos="57000">
              <a:schemeClr val="accent1">
                <a:lumMod val="54000"/>
                <a:lumOff val="4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de war market share concept Royalty ...">
            <a:extLst>
              <a:ext uri="{FF2B5EF4-FFF2-40B4-BE49-F238E27FC236}">
                <a16:creationId xmlns:a16="http://schemas.microsoft.com/office/drawing/2014/main" id="{4F363857-6546-B9B9-AC1D-6CDF843B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790028"/>
            <a:ext cx="3900487" cy="3067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027195D8-63AA-496B-89D7-5C0D9005BE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00363" y="1430338"/>
            <a:ext cx="6477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 dirty="0">
                <a:solidFill>
                  <a:srgbClr val="0000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Market Share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6537EE7-209B-44E0-AAF8-C157339FF9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00363" y="2438401"/>
            <a:ext cx="6629400" cy="416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Example:  If you sell in the Blue Ray players </a:t>
            </a:r>
          </a:p>
          <a:p>
            <a:pPr algn="l" eaLnBrk="1" hangingPunct="1">
              <a:spcAft>
                <a:spcPct val="20000"/>
              </a:spcAft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Total Sales = </a:t>
            </a:r>
            <a:r>
              <a:rPr lang="en-US" altLang="en-US" sz="1800"/>
              <a:t>$4,567,850 </a:t>
            </a:r>
          </a:p>
          <a:p>
            <a:pPr algn="l" eaLnBrk="1" hangingPunct="1">
              <a:spcAft>
                <a:spcPct val="20000"/>
              </a:spcAft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Your Sales = </a:t>
            </a:r>
            <a:r>
              <a:rPr lang="en-US" altLang="en-US" sz="1800"/>
              <a:t>$2,985,000 </a:t>
            </a:r>
          </a:p>
          <a:p>
            <a:pPr algn="l" eaLnBrk="1" hangingPunct="1">
              <a:spcAft>
                <a:spcPct val="20000"/>
              </a:spcAft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What is your total Market share?  </a:t>
            </a:r>
            <a:r>
              <a:rPr lang="en-US" altLang="en-US" sz="1800" u="sng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	</a:t>
            </a: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4AD5B-64DB-4FBC-88F0-FB9C9E1B8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352" y="364964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2,985,000/4,567,850  </a:t>
            </a:r>
            <a:r>
              <a:rPr lang="en-US" altLang="en-US" b="1" dirty="0">
                <a:solidFill>
                  <a:srgbClr val="FF0000"/>
                </a:solidFill>
              </a:rPr>
              <a:t>=    65.3%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D925F2-E95B-122B-2AE0-A7947B1B3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13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03"/>
    </mc:Choice>
    <mc:Fallback>
      <p:transition spd="slow" advTm="9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867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rgbClr val="66BEE7"/>
            </a:gs>
            <a:gs pos="57000">
              <a:schemeClr val="accent1">
                <a:lumMod val="54000"/>
                <a:lumOff val="4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7F0352F-6153-4B24-AED6-613B79EC8B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451391" y="968375"/>
            <a:ext cx="6477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 dirty="0">
                <a:solidFill>
                  <a:srgbClr val="0000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Market Share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44293A0-EDCA-40C3-A090-FB2C1A1708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5191" y="1529910"/>
            <a:ext cx="66294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Example:  If you sell in the video game market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Total Sales = 1,500,000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Your Sales = 248,000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What is your total Market share?  </a:t>
            </a:r>
            <a:r>
              <a:rPr lang="en-US" altLang="en-US" sz="1800" u="sng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	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D639D-1C52-4BE9-8F25-EFD07873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491" y="2733647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248,000/1,500,000</a:t>
            </a:r>
            <a:r>
              <a:rPr lang="en-US" altLang="en-US" b="1" dirty="0">
                <a:solidFill>
                  <a:srgbClr val="FF0000"/>
                </a:solidFill>
              </a:rPr>
              <a:t>=    16.5%</a:t>
            </a:r>
          </a:p>
        </p:txBody>
      </p:sp>
      <p:pic>
        <p:nvPicPr>
          <p:cNvPr id="3074" name="Picture 2" descr="Trade war market share concept Royalty ...">
            <a:extLst>
              <a:ext uri="{FF2B5EF4-FFF2-40B4-BE49-F238E27FC236}">
                <a16:creationId xmlns:a16="http://schemas.microsoft.com/office/drawing/2014/main" id="{600BAD7F-9A32-A624-6A95-D86AB06E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26" y="3318800"/>
            <a:ext cx="4397574" cy="3458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E6D5C3-0E50-58F8-20E4-69CE9CE6BA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63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8"/>
    </mc:Choice>
    <mc:Fallback>
      <p:transition spd="slow" advTm="2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867" grpId="0" autoUpdateAnimBg="0"/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6" name="Rectangle 513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9E919791-DC7A-4D5A-A222-F8EA5F39E17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6676" y="547687"/>
            <a:ext cx="5257800" cy="5762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Brand penetration</a:t>
            </a:r>
            <a:r>
              <a:rPr lang="en-US" sz="2000" b="1" dirty="0"/>
              <a:t> </a:t>
            </a:r>
            <a:r>
              <a:rPr lang="en-US" sz="2000" dirty="0"/>
              <a:t>is the degree to which a product is recognized and bought in a particular market.</a:t>
            </a:r>
            <a:endParaRPr lang="en-US" altLang="en-US" sz="2000" b="1" dirty="0"/>
          </a:p>
          <a:p>
            <a:r>
              <a:rPr lang="en-US" altLang="en-US" sz="2000" b="1" dirty="0">
                <a:solidFill>
                  <a:srgbClr val="FF0000"/>
                </a:solidFill>
              </a:rPr>
              <a:t>market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leaders</a:t>
            </a:r>
            <a:r>
              <a:rPr lang="en-US" altLang="en-US" sz="2000" dirty="0"/>
              <a:t> the company with the largest % of revenue (or market share)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market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challengers</a:t>
            </a:r>
            <a:r>
              <a:rPr lang="en-US" altLang="en-US" sz="2000" dirty="0"/>
              <a:t> the companies attempting to obtain the largest market share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market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followers</a:t>
            </a:r>
            <a:r>
              <a:rPr lang="en-US" altLang="en-US" sz="2000" dirty="0"/>
              <a:t> don't compete because they are happy to just follow the trends established by the leader and challengers.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market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niche</a:t>
            </a:r>
            <a:r>
              <a:rPr lang="en-US" altLang="en-US" sz="2000" dirty="0"/>
              <a:t>, not concerned with accumulating large market share but rather decides to operate in a small segment of a market. - gain a strong market share of a special piece of the general market.</a:t>
            </a:r>
          </a:p>
        </p:txBody>
      </p:sp>
      <p:pic>
        <p:nvPicPr>
          <p:cNvPr id="3" name="Picture 2" descr="Stock market graph on display">
            <a:extLst>
              <a:ext uri="{FF2B5EF4-FFF2-40B4-BE49-F238E27FC236}">
                <a16:creationId xmlns:a16="http://schemas.microsoft.com/office/drawing/2014/main" id="{DB07405E-229C-D5AA-D988-398FEA67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42" r="12329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42AC46-B9C0-EA98-3C77-558ACFEDF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25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0"/>
    </mc:Choice>
    <mc:Fallback>
      <p:transition spd="slow" advTm="5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2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rgbClr val="66BEE7"/>
            </a:gs>
            <a:gs pos="57000">
              <a:schemeClr val="accent1">
                <a:lumMod val="54000"/>
                <a:lumOff val="4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7F0352F-6153-4B24-AED6-613B79EC8B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92008" y="255270"/>
            <a:ext cx="6477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 dirty="0">
                <a:solidFill>
                  <a:srgbClr val="0000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Market Share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44293A0-EDCA-40C3-A090-FB2C1A1708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28800" y="1295400"/>
            <a:ext cx="66294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Example:  If you sell in the video game market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Total Sales in this industry are = $1,500,000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If “Competitor X” has sales of 375,000 what is its market share? 				</a:t>
            </a:r>
            <a:r>
              <a:rPr lang="en-US" altLang="en-US" sz="1800" u="sng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b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Competitor Y has $675,000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You Have $248,000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What percentage of the market is with all your </a:t>
            </a:r>
            <a:r>
              <a:rPr lang="en-US" altLang="en-US" sz="1800" b="1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OTHER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competitors?				</a:t>
            </a:r>
            <a:r>
              <a:rPr lang="en-US" altLang="en-US" sz="1800" u="sng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Are you in a good position?  </a:t>
            </a: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Unclear because you don’t know all the competition!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spcAft>
                <a:spcPct val="20000"/>
              </a:spcAft>
              <a:buFont typeface="Symbol" panose="05050102010706020507" pitchFamily="18" charset="2"/>
              <a:buNone/>
            </a:pP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D639D-1C52-4BE9-8F25-EFD07873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298" y="3310986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675,000/1,500,000</a:t>
            </a:r>
            <a:r>
              <a:rPr lang="en-US" altLang="en-US" b="1" dirty="0">
                <a:solidFill>
                  <a:srgbClr val="FF0000"/>
                </a:solidFill>
              </a:rPr>
              <a:t>=    45%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A17A0-2D2A-4E22-8770-717413EE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267194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375,000/1,500,000</a:t>
            </a:r>
            <a:r>
              <a:rPr lang="en-US" altLang="en-US" b="1" dirty="0">
                <a:solidFill>
                  <a:srgbClr val="FF0000"/>
                </a:solidFill>
              </a:rPr>
              <a:t>=    25%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67CB6-6D3D-47C5-82EE-77436FD04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425" y="5154297"/>
            <a:ext cx="25749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100 – (16.5 +25+45)</a:t>
            </a:r>
            <a:r>
              <a:rPr lang="en-US" altLang="en-US" b="1" dirty="0">
                <a:solidFill>
                  <a:srgbClr val="FF0000"/>
                </a:solidFill>
              </a:rPr>
              <a:t>    = 13.5%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D639D-1C52-4BE9-8F25-EFD07873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994" y="4114403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248,000/1,500,000</a:t>
            </a:r>
            <a:r>
              <a:rPr lang="en-US" altLang="en-US" b="1" dirty="0">
                <a:solidFill>
                  <a:srgbClr val="FF0000"/>
                </a:solidFill>
              </a:rPr>
              <a:t>=    16.5%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97923" y="3149988"/>
            <a:ext cx="2133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46012" y="3835788"/>
            <a:ext cx="2133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97923" y="4603423"/>
            <a:ext cx="2133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46012" y="5706499"/>
            <a:ext cx="2133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235864" y="1871733"/>
            <a:ext cx="195389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Market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22B6C-F4F4-C123-BD76-0CD8877C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23" y="2786014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Challenger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F67F6-FC4B-C699-D841-BB45F86F6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864" y="3450418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Leader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08FB3-738E-3695-66B1-91756050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4186621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Follower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9F1C1-6A57-1D3F-1348-2457166A8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012" y="4832606"/>
            <a:ext cx="29561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Other is many companies with small % - a bunch of </a:t>
            </a:r>
            <a:r>
              <a:rPr lang="en-US" altLang="en-US" dirty="0" err="1"/>
              <a:t>nichers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AC49C51-79DD-52B7-7D04-C81D9F56B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55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29"/>
    </mc:Choice>
    <mc:Fallback>
      <p:transition spd="slow" advTm="17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867" grpId="0" autoUpdateAnimBg="0"/>
      <p:bldP spid="2" grpId="0" autoUpdateAnimBg="0"/>
      <p:bldP spid="8" grpId="0" autoUpdateAnimBg="0"/>
      <p:bldP spid="9" grpId="0" autoUpdateAnimBg="0"/>
      <p:bldP spid="10" grpId="0" autoUpdateAnimBg="0"/>
      <p:bldP spid="3" grpId="0" autoUpdateAnimBg="0"/>
      <p:bldP spid="6" grpId="0" autoUpdateAnimBg="0"/>
      <p:bldP spid="7" grpId="0" autoUpdateAnimBg="0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448D1244-9F45-44D7-8BCB-F709BC66C3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40080" y="325369"/>
            <a:ext cx="4368602" cy="195684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altLang="en-US" sz="5400" b="1" dirty="0"/>
              <a:t>Market Share </a:t>
            </a:r>
          </a:p>
        </p:txBody>
      </p:sp>
      <p:sp>
        <p:nvSpPr>
          <p:cNvPr id="368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FE742B8-7D20-438F-9600-E5A882DEDA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0080" y="2872898"/>
            <a:ext cx="4670097" cy="39851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>
              <a:spcAft>
                <a:spcPct val="20000"/>
              </a:spcAft>
            </a:pPr>
            <a:br>
              <a:rPr lang="en-US" altLang="en-US" sz="1400" dirty="0"/>
            </a:br>
            <a:r>
              <a:rPr lang="en-US" altLang="en-US" sz="2100" dirty="0"/>
              <a:t>Market share changes continually as: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altLang="en-US" sz="2100" dirty="0"/>
              <a:t>New competitors enter the market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altLang="en-US" sz="2100" dirty="0"/>
              <a:t>The market’s volume increases or decreases 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en-US" sz="2100" dirty="0"/>
          </a:p>
          <a:p>
            <a:pPr marL="114300" lvl="1" algn="l">
              <a:spcAft>
                <a:spcPct val="20000"/>
              </a:spcAft>
              <a:buClr>
                <a:srgbClr val="008000"/>
              </a:buClr>
            </a:pPr>
            <a:r>
              <a:rPr lang="en-US" altLang="en-US" sz="2100" dirty="0"/>
              <a:t>Is it important to know your market share?  Why?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altLang="en-US" sz="2100" dirty="0"/>
              <a:t>Indicates your company strength -Helps you analyze your competitors and their position in the market.  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altLang="en-US" sz="2100" dirty="0"/>
              <a:t>Shows Brand Penetration is good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altLang="en-US" sz="2100" dirty="0"/>
              <a:t>Increased Brand Loyalty</a:t>
            </a:r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en-US" sz="1400" dirty="0"/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en-US" sz="1400" dirty="0"/>
          </a:p>
          <a:p>
            <a:pPr marL="342900" lvl="1" indent="-228600" algn="l">
              <a:spcAft>
                <a:spcPct val="2000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pic>
        <p:nvPicPr>
          <p:cNvPr id="36869" name="Picture 36868" descr="Stock market graph on display">
            <a:extLst>
              <a:ext uri="{FF2B5EF4-FFF2-40B4-BE49-F238E27FC236}">
                <a16:creationId xmlns:a16="http://schemas.microsoft.com/office/drawing/2014/main" id="{7B5D3B81-A7F0-9148-7D30-4264F0CA47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839" r="79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F8A701-265A-03AF-F19B-15A8D08DF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14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86"/>
    </mc:Choice>
    <mc:Fallback>
      <p:transition spd="slow" advTm="6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86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A0BD7A-81C2-9BE3-2E89-9FD23B1C62E4}"/>
              </a:ext>
            </a:extLst>
          </p:cNvPr>
          <p:cNvSpPr txBox="1">
            <a:spLocks/>
          </p:cNvSpPr>
          <p:nvPr/>
        </p:nvSpPr>
        <p:spPr>
          <a:xfrm>
            <a:off x="8839200" y="6172200"/>
            <a:ext cx="1676400" cy="5143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en-US" sz="3200" kern="0"/>
          </a:p>
          <a:p>
            <a:pPr>
              <a:defRPr/>
            </a:pPr>
            <a:endParaRPr lang="en-US" sz="3200" kern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26997-6628-F50F-1688-19E3E5027743}"/>
              </a:ext>
            </a:extLst>
          </p:cNvPr>
          <p:cNvSpPr txBox="1">
            <a:spLocks/>
          </p:cNvSpPr>
          <p:nvPr/>
        </p:nvSpPr>
        <p:spPr bwMode="auto">
          <a:xfrm>
            <a:off x="6568440" y="1066800"/>
            <a:ext cx="396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4400" kern="0" dirty="0"/>
              <a:t>Athletic Shoe 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28443-D3FC-8AE1-8A6A-2AB334AAE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640" y="2861469"/>
            <a:ext cx="3886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Is there a Market Leader?</a:t>
            </a:r>
          </a:p>
          <a:p>
            <a:r>
              <a:rPr lang="en-US" altLang="en-US" sz="2400" dirty="0"/>
              <a:t>Challenger?</a:t>
            </a:r>
          </a:p>
          <a:p>
            <a:r>
              <a:rPr lang="en-US" altLang="en-US" sz="2400" dirty="0"/>
              <a:t>Any Followers you think?</a:t>
            </a:r>
          </a:p>
          <a:p>
            <a:endParaRPr lang="en-US" altLang="en-US" dirty="0"/>
          </a:p>
        </p:txBody>
      </p:sp>
      <p:pic>
        <p:nvPicPr>
          <p:cNvPr id="7" name="Picture 2" descr="Chart: Ahead of the Game: Nike Rules the Sneaker World | Statista">
            <a:extLst>
              <a:ext uri="{FF2B5EF4-FFF2-40B4-BE49-F238E27FC236}">
                <a16:creationId xmlns:a16="http://schemas.microsoft.com/office/drawing/2014/main" id="{E79E893B-6479-8D56-03BC-2C53565E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1F7626-35CD-DCE6-69E0-EA14106DE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908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05"/>
    </mc:Choice>
    <mc:Fallback>
      <p:transition spd="slow" advTm="2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13.5|7.8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5.3|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9.5|17|43.8|35.9|7|4.8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9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554</Words>
  <Application>Microsoft Office PowerPoint</Application>
  <PresentationFormat>Widescreen</PresentationFormat>
  <Paragraphs>91</Paragraphs>
  <Slides>11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Symbol</vt:lpstr>
      <vt:lpstr>Verdana</vt:lpstr>
      <vt:lpstr>Office Theme</vt:lpstr>
      <vt:lpstr>Chapter 2-1</vt:lpstr>
      <vt:lpstr>Assignment</vt:lpstr>
      <vt:lpstr>PowerPoint Presentation</vt:lpstr>
      <vt:lpstr>Market Share </vt:lpstr>
      <vt:lpstr>Market Share </vt:lpstr>
      <vt:lpstr>PowerPoint Presentation</vt:lpstr>
      <vt:lpstr>Market Share </vt:lpstr>
      <vt:lpstr>Market Share </vt:lpstr>
      <vt:lpstr>PowerPoint Presentation</vt:lpstr>
      <vt:lpstr>Athletic Shoe Market</vt:lpstr>
      <vt:lpstr>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Cassie Vetter</dc:creator>
  <cp:lastModifiedBy>Cassie Vetter</cp:lastModifiedBy>
  <cp:revision>5</cp:revision>
  <dcterms:created xsi:type="dcterms:W3CDTF">2024-10-22T14:30:40Z</dcterms:created>
  <dcterms:modified xsi:type="dcterms:W3CDTF">2024-10-23T12:28:15Z</dcterms:modified>
</cp:coreProperties>
</file>